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5"/>
  </p:notesMasterIdLst>
  <p:sldIdLst>
    <p:sldId id="256" r:id="rId2"/>
    <p:sldId id="311" r:id="rId3"/>
    <p:sldId id="298" r:id="rId4"/>
    <p:sldId id="299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8" r:id="rId15"/>
    <p:sldId id="310" r:id="rId16"/>
    <p:sldId id="320" r:id="rId17"/>
    <p:sldId id="321" r:id="rId18"/>
    <p:sldId id="313" r:id="rId19"/>
    <p:sldId id="287" r:id="rId20"/>
    <p:sldId id="314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315" r:id="rId29"/>
    <p:sldId id="316" r:id="rId30"/>
    <p:sldId id="296" r:id="rId31"/>
    <p:sldId id="317" r:id="rId32"/>
    <p:sldId id="297" r:id="rId33"/>
    <p:sldId id="276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4" autoAdjust="0"/>
    <p:restoredTop sz="87627" autoAdjust="0"/>
  </p:normalViewPr>
  <p:slideViewPr>
    <p:cSldViewPr snapToGrid="0">
      <p:cViewPr>
        <p:scale>
          <a:sx n="93" d="100"/>
          <a:sy n="93" d="100"/>
        </p:scale>
        <p:origin x="76" y="-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24089-5152-463B-91B6-6E6766EA72D0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B350C6-A9A1-4CB6-81F3-A51466C5C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620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350C6-A9A1-4CB6-81F3-A51466C5C57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484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cybrary.it/wp-content/uploads/2016/01/4.pn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3771" y="1380068"/>
            <a:ext cx="10719252" cy="2616199"/>
          </a:xfrm>
        </p:spPr>
        <p:txBody>
          <a:bodyPr>
            <a:normAutofit/>
          </a:bodyPr>
          <a:lstStyle/>
          <a:p>
            <a:r>
              <a:rPr lang="en-US" dirty="0"/>
              <a:t>COMP7906A</a:t>
            </a:r>
            <a:br>
              <a:rPr lang="en-US" dirty="0"/>
            </a:br>
            <a:r>
              <a:rPr lang="en-US" dirty="0"/>
              <a:t>Introduction to Cyber Security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Assignment 1 Tutorial</a:t>
            </a:r>
          </a:p>
        </p:txBody>
      </p:sp>
    </p:spTree>
    <p:extLst>
      <p:ext uri="{BB962C8B-B14F-4D97-AF65-F5344CB8AC3E}">
        <p14:creationId xmlns:p14="http://schemas.microsoft.com/office/powerpoint/2010/main" val="59352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2885" y="695324"/>
            <a:ext cx="10018713" cy="31242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 Analyze the cipher text by collecting frequency distribution, index of coincidence by  </a:t>
            </a:r>
            <a:br>
              <a:rPr lang="en-US" dirty="0"/>
            </a:br>
            <a:r>
              <a:rPr lang="en-US" dirty="0"/>
              <a:t>running the Java program: </a:t>
            </a:r>
            <a:r>
              <a:rPr lang="en-US" i="1" dirty="0"/>
              <a:t>Analyzer.java</a:t>
            </a:r>
            <a:r>
              <a:rPr lang="en-US" dirty="0"/>
              <a:t>   </a:t>
            </a:r>
          </a:p>
          <a:p>
            <a:pPr marL="0" indent="0">
              <a:buNone/>
            </a:pPr>
            <a:r>
              <a:rPr lang="en-US" b="1" dirty="0"/>
              <a:t>&gt; java Analyzer demo2.txt  </a:t>
            </a:r>
            <a:br>
              <a:rPr lang="en-US" dirty="0"/>
            </a:br>
            <a:r>
              <a:rPr lang="en-US" dirty="0"/>
              <a:t>You should see the following results: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275" y="2962275"/>
            <a:ext cx="380047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67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3. The index of coincidence is 0.043 and far less than 0.068. It indicates that the cipher text is probably encrypted by using a polyalphabetic cipher. Therefore, we need further analysis by finding any repeated patterns, their locations and their frequencies. To do these, we can use the program </a:t>
            </a:r>
            <a:r>
              <a:rPr lang="en-US" i="1" dirty="0"/>
              <a:t>Analyzer</a:t>
            </a:r>
            <a:r>
              <a:rPr lang="en-US" dirty="0"/>
              <a:t> to locate the consecutive </a:t>
            </a:r>
            <a:r>
              <a:rPr lang="en-US" i="1" dirty="0"/>
              <a:t>N</a:t>
            </a:r>
            <a:r>
              <a:rPr lang="en-US" dirty="0"/>
              <a:t> cipher text letters (</a:t>
            </a:r>
            <a:r>
              <a:rPr lang="en-US" i="1" dirty="0"/>
              <a:t>N-grams</a:t>
            </a:r>
            <a:r>
              <a:rPr lang="en-US" dirty="0"/>
              <a:t>) and output  their distributions (for 2 consecutive letters) or their locations in the cipher text (for 3 or  more consecutive letters). To get the 15-gram distributions, we run  </a:t>
            </a:r>
          </a:p>
          <a:p>
            <a:pPr marL="0" indent="0">
              <a:buNone/>
            </a:pPr>
            <a:r>
              <a:rPr lang="en-US" b="1" dirty="0"/>
              <a:t>&gt; java Analyzer demo2.txt 15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347" y="0"/>
            <a:ext cx="4877569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666" y="1211217"/>
            <a:ext cx="3314958" cy="510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2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4. By looking at the longest repeated patterns and following the distances between the repeated sequences, we can determine the possible key lengths that used for the substitutions. In this  </a:t>
            </a:r>
            <a:br>
              <a:rPr lang="en-US" dirty="0"/>
            </a:br>
            <a:r>
              <a:rPr lang="en-US" dirty="0"/>
              <a:t>example, the longest repeated pattern is </a:t>
            </a:r>
            <a:r>
              <a:rPr lang="en-US" i="1" dirty="0" err="1"/>
              <a:t>qgolkalvosj</a:t>
            </a:r>
            <a:r>
              <a:rPr lang="en-US" i="1" dirty="0"/>
              <a:t> </a:t>
            </a:r>
            <a:r>
              <a:rPr lang="en-US" dirty="0"/>
              <a:t>of length 11 and the distance between the first 2 sequences is 141-90 = 51, while the distance between the second 2 sequences is 213 – 141 = 72. Their factors can be easily figured out by running program </a:t>
            </a:r>
            <a:r>
              <a:rPr lang="en-US" i="1" dirty="0"/>
              <a:t>Factor</a:t>
            </a:r>
            <a:r>
              <a:rPr lang="en-US" dirty="0"/>
              <a:t>:   </a:t>
            </a:r>
          </a:p>
          <a:p>
            <a:pPr marL="0" indent="0">
              <a:buNone/>
            </a:pPr>
            <a:r>
              <a:rPr lang="en-US" b="1" dirty="0"/>
              <a:t>&gt; java Factor 51   </a:t>
            </a:r>
            <a:br>
              <a:rPr lang="en-US" dirty="0"/>
            </a:br>
            <a:r>
              <a:rPr lang="en-US" b="1" dirty="0"/>
              <a:t>&gt; java Factor 72 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62" y="4673943"/>
            <a:ext cx="4325298" cy="157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39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5. Since the common divisor between 51 and 72 is 3, we are check if the </a:t>
            </a:r>
            <a:r>
              <a:rPr lang="en-US" dirty="0" err="1"/>
              <a:t>ciphertext</a:t>
            </a:r>
            <a:r>
              <a:rPr lang="en-US" dirty="0"/>
              <a:t> is  </a:t>
            </a:r>
            <a:br>
              <a:rPr lang="en-US" dirty="0"/>
            </a:br>
            <a:r>
              <a:rPr lang="en-US" dirty="0"/>
              <a:t>encrypted with 3 </a:t>
            </a:r>
            <a:r>
              <a:rPr lang="en-US" dirty="0" err="1"/>
              <a:t>monoalphabetic</a:t>
            </a:r>
            <a:r>
              <a:rPr lang="en-US" dirty="0"/>
              <a:t> ciphers individually by calculating their index of  </a:t>
            </a:r>
            <a:br>
              <a:rPr lang="en-US" dirty="0"/>
            </a:br>
            <a:r>
              <a:rPr lang="en-US" dirty="0"/>
              <a:t>coincidence individually. To do this, we can use the program </a:t>
            </a:r>
            <a:r>
              <a:rPr lang="en-US" i="1" dirty="0" err="1"/>
              <a:t>Kasiski</a:t>
            </a:r>
            <a:r>
              <a:rPr lang="en-US" dirty="0"/>
              <a:t>:   </a:t>
            </a:r>
          </a:p>
          <a:p>
            <a:pPr marL="0" indent="0">
              <a:buNone/>
            </a:pPr>
            <a:r>
              <a:rPr lang="en-US" b="1" dirty="0"/>
              <a:t>&gt; java </a:t>
            </a:r>
            <a:r>
              <a:rPr lang="en-US" b="1" dirty="0" err="1"/>
              <a:t>Kasiski</a:t>
            </a:r>
            <a:r>
              <a:rPr lang="en-US" b="1" dirty="0"/>
              <a:t> demo2.txt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188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406" y="0"/>
            <a:ext cx="460428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686" y="0"/>
            <a:ext cx="46078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1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842" y="685800"/>
            <a:ext cx="5305425" cy="11906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6. By observing the index of coincidence (IC), all sequences have IC close to or greater than  </a:t>
            </a:r>
            <a:br>
              <a:rPr lang="en-US" dirty="0"/>
            </a:br>
            <a:r>
              <a:rPr lang="en-US" dirty="0"/>
              <a:t>0.068. We are pretty sure that the cipher text is encrypted by polyalphabetic cipher. We can  </a:t>
            </a:r>
            <a:br>
              <a:rPr lang="en-US" dirty="0"/>
            </a:br>
            <a:r>
              <a:rPr lang="en-US" dirty="0"/>
              <a:t>then prepare individual mapping files for each character sequence as in the case of  </a:t>
            </a:r>
            <a:br>
              <a:rPr lang="en-US" dirty="0"/>
            </a:br>
            <a:r>
              <a:rPr lang="en-US" dirty="0" err="1"/>
              <a:t>monoalphabetic</a:t>
            </a:r>
            <a:r>
              <a:rPr lang="en-US" dirty="0"/>
              <a:t> cipher cryptanalysis. In this example, we prepare 3 map files because the  </a:t>
            </a:r>
            <a:br>
              <a:rPr lang="en-US" dirty="0"/>
            </a:br>
            <a:r>
              <a:rPr lang="en-US" dirty="0"/>
              <a:t>key length suggested by the</a:t>
            </a:r>
            <a:r>
              <a:rPr lang="en-US" i="1" dirty="0"/>
              <a:t> </a:t>
            </a:r>
            <a:r>
              <a:rPr lang="en-US" i="1" dirty="0" err="1"/>
              <a:t>Kasiski</a:t>
            </a:r>
            <a:r>
              <a:rPr lang="en-US" dirty="0"/>
              <a:t> method is 3. Suppose we guess the first sequence is  </a:t>
            </a:r>
            <a:br>
              <a:rPr lang="en-US" dirty="0"/>
            </a:br>
            <a:r>
              <a:rPr lang="en-US" dirty="0"/>
              <a:t>encrypted using the letter ‘R’ in </a:t>
            </a:r>
            <a:r>
              <a:rPr lang="en-US" i="1" dirty="0" err="1"/>
              <a:t>Vigenere</a:t>
            </a:r>
            <a:r>
              <a:rPr lang="en-US" i="1" dirty="0"/>
              <a:t> Tableau</a:t>
            </a:r>
            <a:r>
              <a:rPr lang="en-US" dirty="0"/>
              <a:t>, and we still don’t know the remaining  </a:t>
            </a:r>
            <a:br>
              <a:rPr lang="en-US" dirty="0"/>
            </a:br>
            <a:r>
              <a:rPr lang="en-US" dirty="0"/>
              <a:t>two letters. We can prepare use the mapping file </a:t>
            </a:r>
            <a:r>
              <a:rPr lang="en-US" i="1" dirty="0"/>
              <a:t>RR.txt</a:t>
            </a:r>
            <a:r>
              <a:rPr lang="en-US" dirty="0"/>
              <a:t>, and use </a:t>
            </a:r>
            <a:r>
              <a:rPr lang="en-US" i="1" dirty="0"/>
              <a:t>empty.txt</a:t>
            </a:r>
            <a:r>
              <a:rPr lang="en-US" dirty="0"/>
              <a:t> as remaining  </a:t>
            </a:r>
            <a:br>
              <a:rPr lang="en-US" dirty="0"/>
            </a:br>
            <a:r>
              <a:rPr lang="en-US" dirty="0"/>
              <a:t>mapping files.</a:t>
            </a:r>
          </a:p>
          <a:p>
            <a:pPr marL="0" indent="0">
              <a:buNone/>
            </a:pPr>
            <a:r>
              <a:rPr lang="en-US" b="1" dirty="0"/>
              <a:t>&gt; java </a:t>
            </a:r>
            <a:r>
              <a:rPr lang="en-US" b="1" dirty="0" err="1"/>
              <a:t>PolyTranslator</a:t>
            </a:r>
            <a:r>
              <a:rPr lang="en-US" b="1" dirty="0"/>
              <a:t> demo2.txt 3 RR.txt empty.txt empty.txt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667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64" y="514350"/>
            <a:ext cx="548640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57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732" y="685800"/>
            <a:ext cx="5581650" cy="5295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67697" y="5074508"/>
            <a:ext cx="5321644" cy="11121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009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 details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050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-3622"/>
            <a:ext cx="10018713" cy="1752599"/>
          </a:xfrm>
        </p:spPr>
        <p:txBody>
          <a:bodyPr/>
          <a:lstStyle/>
          <a:p>
            <a:r>
              <a:rPr lang="en-US" dirty="0"/>
              <a:t>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0894" y="1138062"/>
            <a:ext cx="4859906" cy="5138913"/>
          </a:xfrm>
        </p:spPr>
        <p:txBody>
          <a:bodyPr>
            <a:normAutofit/>
          </a:bodyPr>
          <a:lstStyle/>
          <a:p>
            <a:r>
              <a:rPr lang="en-US" dirty="0"/>
              <a:t>DES is an implementation of a </a:t>
            </a:r>
            <a:r>
              <a:rPr lang="en-US" dirty="0" err="1"/>
              <a:t>Feistel</a:t>
            </a:r>
            <a:r>
              <a:rPr lang="en-US" dirty="0"/>
              <a:t> Cipher. It uses 16 round </a:t>
            </a:r>
            <a:r>
              <a:rPr lang="en-US" dirty="0" err="1"/>
              <a:t>Feistel</a:t>
            </a:r>
            <a:r>
              <a:rPr lang="en-US" dirty="0"/>
              <a:t> structure. The block size is 64-bit. Though, key length is 64-bit, DES has an effective key length of 56 bits, since 8 of the 64 bits of the key are not used by the encryption algorithm (function as check bits only). General Structure of DES is depicted in the following illustration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873579" cy="9882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1233980"/>
            <a:ext cx="586740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1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List of tools (java programs) provided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57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Initial Permutation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1279634"/>
            <a:ext cx="10018713" cy="3124201"/>
          </a:xfrm>
        </p:spPr>
        <p:txBody>
          <a:bodyPr/>
          <a:lstStyle/>
          <a:p>
            <a:r>
              <a:rPr lang="en-US" dirty="0"/>
              <a:t>Initial Permutation takes the plaintext as input. The table consists of 64 bits numbered from 1 to 64: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767" y="3610138"/>
            <a:ext cx="287655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247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19100"/>
            <a:ext cx="10018713" cy="1752599"/>
          </a:xfrm>
        </p:spPr>
        <p:txBody>
          <a:bodyPr/>
          <a:lstStyle/>
          <a:p>
            <a:r>
              <a:rPr lang="en-US" dirty="0"/>
              <a:t>Round Function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0061" y="2209799"/>
            <a:ext cx="3887790" cy="3124201"/>
          </a:xfrm>
        </p:spPr>
        <p:txBody>
          <a:bodyPr/>
          <a:lstStyle/>
          <a:p>
            <a:r>
              <a:rPr lang="en-US" dirty="0"/>
              <a:t>The heart of this cipher is the DES function, </a:t>
            </a:r>
            <a:r>
              <a:rPr lang="en-US" i="1" dirty="0"/>
              <a:t>f</a:t>
            </a:r>
            <a:r>
              <a:rPr lang="en-US" dirty="0"/>
              <a:t>. The DES function applies a 48-bit key to the rightmost 32 bits to produce a 32-bit output.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649" y="1676399"/>
            <a:ext cx="5705475" cy="4191000"/>
          </a:xfrm>
          <a:prstGeom prst="rect">
            <a:avLst/>
          </a:prstGeom>
        </p:spPr>
      </p:pic>
      <p:sp>
        <p:nvSpPr>
          <p:cNvPr id="7" name="Text Box 22"/>
          <p:cNvSpPr txBox="1">
            <a:spLocks noChangeArrowheads="1"/>
          </p:cNvSpPr>
          <p:nvPr/>
        </p:nvSpPr>
        <p:spPr bwMode="auto">
          <a:xfrm>
            <a:off x="3424567" y="5334000"/>
            <a:ext cx="1728787" cy="379412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800" dirty="0" err="1">
                <a:ea typeface="新細明體" panose="02020500000000000000" pitchFamily="18" charset="-120"/>
              </a:rPr>
              <a:t>Feistel</a:t>
            </a:r>
            <a:r>
              <a:rPr lang="en-US" altLang="zh-TW" sz="1800" dirty="0">
                <a:ea typeface="新細明體" panose="02020500000000000000" pitchFamily="18" charset="-120"/>
              </a:rPr>
              <a:t> Structure</a:t>
            </a:r>
          </a:p>
        </p:txBody>
      </p:sp>
      <p:sp>
        <p:nvSpPr>
          <p:cNvPr id="10" name="Oval 9"/>
          <p:cNvSpPr/>
          <p:nvPr/>
        </p:nvSpPr>
        <p:spPr>
          <a:xfrm>
            <a:off x="5517931" y="1295399"/>
            <a:ext cx="4004441" cy="50186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7" idx="3"/>
          </p:cNvCxnSpPr>
          <p:nvPr/>
        </p:nvCxnSpPr>
        <p:spPr>
          <a:xfrm flipV="1">
            <a:off x="5153354" y="5060458"/>
            <a:ext cx="601060" cy="4632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222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133350"/>
            <a:ext cx="10018713" cy="1752599"/>
          </a:xfrm>
        </p:spPr>
        <p:txBody>
          <a:bodyPr/>
          <a:lstStyle/>
          <a:p>
            <a:r>
              <a:rPr lang="en-US" b="1" dirty="0"/>
              <a:t>Expansion Permutation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8610" y="885824"/>
            <a:ext cx="10018713" cy="3124201"/>
          </a:xfrm>
        </p:spPr>
        <p:txBody>
          <a:bodyPr/>
          <a:lstStyle/>
          <a:p>
            <a:r>
              <a:rPr lang="en-US" dirty="0"/>
              <a:t>Since right input is 32-bit and round key is a 48-bit, we first need to expand right input to 48 bits. Permutation logic is graphically depicted in the following illustration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838" y="3313155"/>
            <a:ext cx="2504762" cy="1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642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XOR </a:t>
            </a: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dirty="0"/>
              <a:t>− After the expansion permutation, DES does XOR operation on the expanded right section and the </a:t>
            </a:r>
            <a:r>
              <a:rPr lang="en-US" u="sng" dirty="0"/>
              <a:t>round key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88267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Substitution Choice (S-Box)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9560" y="1562099"/>
            <a:ext cx="10018713" cy="3124201"/>
          </a:xfrm>
        </p:spPr>
        <p:txBody>
          <a:bodyPr/>
          <a:lstStyle/>
          <a:p>
            <a:r>
              <a:rPr lang="en-US" dirty="0"/>
              <a:t>The S-boxes carry out the real mixing (confusion). DES uses 8 S-boxes, each with a 6-bit input and a 4-bit output. Refer the following illustration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887" y="3967162"/>
            <a:ext cx="58197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164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0279226"/>
              </p:ext>
            </p:extLst>
          </p:nvPr>
        </p:nvGraphicFramePr>
        <p:xfrm>
          <a:off x="1797050" y="0"/>
          <a:ext cx="521335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4622301" imgH="6080772" progId="Photoshop.Image.6">
                  <p:embed/>
                </p:oleObj>
              </mc:Choice>
              <mc:Fallback>
                <p:oleObj name="Image" r:id="rId2" imgW="4622301" imgH="6080772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7050" y="0"/>
                        <a:ext cx="521335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1352550"/>
            <a:ext cx="539115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87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Permutation (P-Box)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1476374"/>
            <a:ext cx="10018713" cy="3124201"/>
          </a:xfrm>
        </p:spPr>
        <p:txBody>
          <a:bodyPr/>
          <a:lstStyle/>
          <a:p>
            <a:r>
              <a:rPr lang="en-US" dirty="0"/>
              <a:t>The 32 bit output of S-boxes is then subjected to the straight permutation with rule shown in the following illustration:</a:t>
            </a:r>
          </a:p>
        </p:txBody>
      </p:sp>
      <p:pic>
        <p:nvPicPr>
          <p:cNvPr id="5" name="Picture 4" descr="C:\Users\admin\AppData\Local\Temp\1539109534(1)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/>
          <a:stretch/>
        </p:blipFill>
        <p:spPr bwMode="auto">
          <a:xfrm>
            <a:off x="3019097" y="3791607"/>
            <a:ext cx="5778062" cy="138851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14581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85725"/>
            <a:ext cx="10018713" cy="1752599"/>
          </a:xfrm>
        </p:spPr>
        <p:txBody>
          <a:bodyPr/>
          <a:lstStyle/>
          <a:p>
            <a:r>
              <a:rPr lang="en-US" dirty="0"/>
              <a:t>Key Generation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985" y="-142791"/>
            <a:ext cx="10018713" cy="3124201"/>
          </a:xfrm>
        </p:spPr>
        <p:txBody>
          <a:bodyPr/>
          <a:lstStyle/>
          <a:p>
            <a:r>
              <a:rPr lang="en-US" dirty="0"/>
              <a:t>The round-key generator creates sixteen 48-bit keys out of a 56-bit cipher key. The process of key generation is depicted in the following illustration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014" r="71632" b="69486"/>
          <a:stretch/>
        </p:blipFill>
        <p:spPr>
          <a:xfrm>
            <a:off x="2867783" y="3131225"/>
            <a:ext cx="1453712" cy="8434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708" y="1847850"/>
            <a:ext cx="6010275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62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 Choice one (PC-1) 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957" y="3047178"/>
            <a:ext cx="3258166" cy="2273684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439" y="3047178"/>
            <a:ext cx="3642419" cy="2273684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312979" y="3854669"/>
            <a:ext cx="1623849" cy="6148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750348" y="2940269"/>
            <a:ext cx="417786" cy="27353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21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484311" y="2614250"/>
            <a:ext cx="1001871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8700" tIns="0" rIns="15870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marR="0" lvl="0" indent="-1714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64241"/>
                </a:solidFill>
                <a:effectLst/>
                <a:ea typeface="Open Sans"/>
              </a:rPr>
              <a:t>The output is separated into two 28 bits C and D. The first 28 bits are called  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464241"/>
                </a:solidFill>
                <a:effectLst/>
                <a:ea typeface="MathJax_Math"/>
              </a:rPr>
              <a:t>C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464241"/>
                </a:solidFill>
                <a:effectLst/>
                <a:ea typeface="MathJax_Main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64241"/>
                </a:solidFill>
                <a:effectLst/>
                <a:ea typeface="Open Sans"/>
              </a:rPr>
              <a:t> (left part) and the last 28 bits are called 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464241"/>
                </a:solidFill>
                <a:effectLst/>
                <a:ea typeface="MathJax_Math"/>
              </a:rPr>
              <a:t>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464241"/>
                </a:solidFill>
                <a:effectLst/>
                <a:ea typeface="MathJax_Main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64241"/>
                </a:solidFill>
                <a:effectLst/>
                <a:ea typeface="Open Sans"/>
              </a:rPr>
              <a:t>.</a:t>
            </a:r>
            <a:endParaRPr lang="en-US" altLang="en-US" sz="1600" dirty="0"/>
          </a:p>
          <a:p>
            <a:pPr marL="171450" marR="0" lvl="0" indent="-1714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64241"/>
                </a:solidFill>
                <a:effectLst/>
                <a:ea typeface="Open Sans"/>
              </a:rPr>
              <a:t>At each round, a circular left shift is preformed on  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464241"/>
                </a:solidFill>
                <a:effectLst/>
                <a:ea typeface="MathJax_Math"/>
              </a:rPr>
              <a:t>C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464241"/>
                </a:solidFill>
                <a:effectLst/>
                <a:ea typeface="MathJax_Math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64241"/>
                </a:solidFill>
                <a:effectLst/>
                <a:ea typeface="Open Sans"/>
              </a:rPr>
              <a:t> and  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464241"/>
                </a:solidFill>
                <a:effectLst/>
                <a:ea typeface="MathJax_Math"/>
              </a:rPr>
              <a:t>D</a:t>
            </a:r>
            <a:r>
              <a:rPr kumimoji="0" lang="en-US" altLang="en-US" sz="1050" b="0" i="1" u="none" strike="noStrike" cap="none" normalizeH="0" baseline="0" dirty="0">
                <a:ln>
                  <a:noFill/>
                </a:ln>
                <a:solidFill>
                  <a:srgbClr val="464241"/>
                </a:solidFill>
                <a:effectLst/>
                <a:ea typeface="MathJax_Math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64241"/>
                </a:solidFill>
                <a:effectLst/>
                <a:ea typeface="Open Sans"/>
              </a:rPr>
              <a:t> by 1 or 2 bits. See the table below: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E628C"/>
                </a:solidFill>
                <a:effectLst/>
                <a:latin typeface="Arial" panose="020B0604020202020204" pitchFamily="34" charset="0"/>
                <a:ea typeface="Open Sans"/>
                <a:hlinkClick r:id="rId2"/>
              </a:rPr>
              <a:t>  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rgbClr val="0E628C"/>
              </a:solidFill>
              <a:effectLst/>
              <a:latin typeface="Arial" panose="020B0604020202020204" pitchFamily="34" charset="0"/>
              <a:ea typeface="Open Sans"/>
            </a:endParaRPr>
          </a:p>
        </p:txBody>
      </p:sp>
      <p:pic>
        <p:nvPicPr>
          <p:cNvPr id="2050" name="Picture 2" descr="https://www.cybrary.it/wp-content/uploads/2016/01/4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812" y="3537580"/>
            <a:ext cx="4152900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443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List of tools (java programs) provided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212" y="2038350"/>
            <a:ext cx="595312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160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361" y="0"/>
            <a:ext cx="10018713" cy="1752599"/>
          </a:xfrm>
        </p:spPr>
        <p:txBody>
          <a:bodyPr/>
          <a:lstStyle/>
          <a:p>
            <a:r>
              <a:rPr lang="en-US" dirty="0"/>
              <a:t>permutation choice two (PC-2)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6235" y="1428749"/>
            <a:ext cx="10018713" cy="3124201"/>
          </a:xfrm>
        </p:spPr>
        <p:txBody>
          <a:bodyPr/>
          <a:lstStyle/>
          <a:p>
            <a:r>
              <a:rPr lang="en-US" altLang="zh-CN" dirty="0"/>
              <a:t>Ignore the 9, 18, 22, 25, 35, 38, 43, 54 bit of 56bits key.</a:t>
            </a:r>
          </a:p>
          <a:p>
            <a:pPr marL="0" indent="0">
              <a:buNone/>
            </a:pPr>
            <a:r>
              <a:rPr lang="en-US" dirty="0"/>
              <a:t>The remaining 48bits key should be permuted by the following table.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13" y="3708257"/>
            <a:ext cx="3067050" cy="1485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46235" y="5462124"/>
            <a:ext cx="941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permutation Choice Two output in each round is uses as input to the encryption algorithm.</a:t>
            </a:r>
          </a:p>
        </p:txBody>
      </p:sp>
    </p:spTree>
    <p:extLst>
      <p:ext uri="{BB962C8B-B14F-4D97-AF65-F5344CB8AC3E}">
        <p14:creationId xmlns:p14="http://schemas.microsoft.com/office/powerpoint/2010/main" val="21707444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Initial Permutation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272" y="2438399"/>
            <a:ext cx="4721824" cy="297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591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666999"/>
            <a:ext cx="10641015" cy="3124201"/>
          </a:xfrm>
        </p:spPr>
        <p:txBody>
          <a:bodyPr/>
          <a:lstStyle/>
          <a:p>
            <a:r>
              <a:rPr lang="en-US" dirty="0"/>
              <a:t>https://www.tutorialspoint.com/cryptography/data_encryption_standard.htm</a:t>
            </a:r>
          </a:p>
          <a:p>
            <a:r>
              <a:rPr lang="en-US" dirty="0"/>
              <a:t>https://www.cybrary.it/0p3n/des-data-encryption-standard/</a:t>
            </a:r>
          </a:p>
        </p:txBody>
      </p:sp>
    </p:spTree>
    <p:extLst>
      <p:ext uri="{BB962C8B-B14F-4D97-AF65-F5344CB8AC3E}">
        <p14:creationId xmlns:p14="http://schemas.microsoft.com/office/powerpoint/2010/main" val="2907289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873579" cy="98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19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133350"/>
            <a:ext cx="10018713" cy="1752599"/>
          </a:xfrm>
        </p:spPr>
        <p:txBody>
          <a:bodyPr/>
          <a:lstStyle/>
          <a:p>
            <a:r>
              <a:rPr lang="en-US" b="1" dirty="0" err="1"/>
              <a:t>Monoalphabetic</a:t>
            </a:r>
            <a:r>
              <a:rPr lang="en-US" b="1" dirty="0"/>
              <a:t> Ciphers Cryptanalysis -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257424"/>
            <a:ext cx="10018713" cy="3124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1. Given the following cipher text input (</a:t>
            </a:r>
            <a:r>
              <a:rPr lang="en-US" i="1" dirty="0"/>
              <a:t>demo1.txt</a:t>
            </a:r>
            <a:r>
              <a:rPr lang="en-US" dirty="0"/>
              <a:t>):   </a:t>
            </a:r>
          </a:p>
          <a:p>
            <a:pPr marL="0" indent="0">
              <a:buNone/>
            </a:pPr>
            <a:r>
              <a:rPr lang="en-US" dirty="0" err="1"/>
              <a:t>fqjcb</a:t>
            </a:r>
            <a:r>
              <a:rPr lang="en-US" dirty="0"/>
              <a:t> </a:t>
            </a:r>
            <a:r>
              <a:rPr lang="en-US" dirty="0" err="1"/>
              <a:t>rwjwj</a:t>
            </a:r>
            <a:r>
              <a:rPr lang="en-US" dirty="0"/>
              <a:t> </a:t>
            </a:r>
            <a:r>
              <a:rPr lang="en-US" dirty="0" err="1"/>
              <a:t>vnjax</a:t>
            </a:r>
            <a:r>
              <a:rPr lang="en-US" dirty="0"/>
              <a:t> </a:t>
            </a:r>
            <a:r>
              <a:rPr lang="en-US" dirty="0" err="1"/>
              <a:t>bnkhj</a:t>
            </a:r>
            <a:r>
              <a:rPr lang="en-US" dirty="0"/>
              <a:t> </a:t>
            </a:r>
            <a:r>
              <a:rPr lang="en-US" dirty="0" err="1"/>
              <a:t>whxcq</a:t>
            </a:r>
            <a:r>
              <a:rPr lang="en-US" dirty="0"/>
              <a:t> </a:t>
            </a:r>
            <a:r>
              <a:rPr lang="en-US" dirty="0" err="1"/>
              <a:t>nawjv</a:t>
            </a:r>
            <a:r>
              <a:rPr lang="en-US" dirty="0"/>
              <a:t> </a:t>
            </a:r>
            <a:r>
              <a:rPr lang="en-US" dirty="0" err="1"/>
              <a:t>nfxdu</a:t>
            </a:r>
            <a:r>
              <a:rPr lang="en-US" dirty="0"/>
              <a:t> </a:t>
            </a:r>
            <a:r>
              <a:rPr lang="en-US" dirty="0" err="1"/>
              <a:t>mbvnu</a:t>
            </a:r>
            <a:r>
              <a:rPr lang="en-US" dirty="0"/>
              <a:t> </a:t>
            </a:r>
            <a:r>
              <a:rPr lang="en-US" dirty="0" err="1"/>
              <a:t>ujbbf</a:t>
            </a:r>
            <a:r>
              <a:rPr lang="en-US" dirty="0"/>
              <a:t> </a:t>
            </a:r>
            <a:r>
              <a:rPr lang="en-US" dirty="0" err="1"/>
              <a:t>nnc</a:t>
            </a:r>
            <a:r>
              <a:rPr lang="en-US" dirty="0"/>
              <a:t>   </a:t>
            </a:r>
          </a:p>
          <a:p>
            <a:pPr marL="0" indent="0">
              <a:buNone/>
            </a:pPr>
            <a:r>
              <a:rPr lang="en-US" dirty="0"/>
              <a:t>2. Analyze the cipher text by collecting frequency distribution, index of coincidence by running the Java program: </a:t>
            </a:r>
            <a:r>
              <a:rPr lang="en-US" i="1" dirty="0"/>
              <a:t>Analyzer.java</a:t>
            </a:r>
            <a:r>
              <a:rPr lang="en-US" dirty="0"/>
              <a:t>   </a:t>
            </a:r>
            <a:br>
              <a:rPr lang="en-US" dirty="0"/>
            </a:br>
            <a:r>
              <a:rPr lang="en-US" b="1" dirty="0"/>
              <a:t>&gt; java Analyzer demo1.txt 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You should see the following results: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232" y="4050338"/>
            <a:ext cx="4332089" cy="273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849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352425"/>
            <a:ext cx="10018713" cy="61912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3. Prepare mapping file that describes substitutions between cipher text alphabets and plain text alphabets. The format of the file is in the form of  </a:t>
            </a:r>
            <a:r>
              <a:rPr lang="en-US" i="1" dirty="0"/>
              <a:t>C=P </a:t>
            </a:r>
            <a:r>
              <a:rPr lang="en-US" dirty="0"/>
              <a:t>where </a:t>
            </a:r>
            <a:r>
              <a:rPr lang="en-US" i="1" dirty="0"/>
              <a:t>C </a:t>
            </a:r>
            <a:r>
              <a:rPr lang="en-US" dirty="0"/>
              <a:t>is a cipher text alphabet and </a:t>
            </a:r>
            <a:r>
              <a:rPr lang="en-US" i="1" dirty="0"/>
              <a:t>P </a:t>
            </a:r>
            <a:r>
              <a:rPr lang="en-US" dirty="0"/>
              <a:t>is a plain text alphabet. In the given example, if we make a wild guess that cipher text j maps to plain text e, we can then try to see if any regular arrangement happen in the mapping, such as 10 (j) →5 (e), 9 (</a:t>
            </a:r>
            <a:r>
              <a:rPr lang="en-US" dirty="0" err="1"/>
              <a:t>i</a:t>
            </a:r>
            <a:r>
              <a:rPr lang="en-US" dirty="0"/>
              <a:t>) → 4 (d), 11 (k) → 6(f), …, etc. That is </a:t>
            </a:r>
            <a:r>
              <a:rPr lang="en-US" i="1" dirty="0"/>
              <a:t>c = (p+5) mod 26</a:t>
            </a:r>
            <a:r>
              <a:rPr lang="en-US" dirty="0"/>
              <a:t>. Then, we can prepare a text file </a:t>
            </a:r>
            <a:r>
              <a:rPr lang="en-US" i="1" dirty="0"/>
              <a:t>map_demo1.txt</a:t>
            </a:r>
            <a:r>
              <a:rPr lang="en-US" dirty="0"/>
              <a:t> to include some mappings (e.g. popular letters and vowels letters) for trial guess, such as:   </a:t>
            </a:r>
          </a:p>
          <a:p>
            <a:pPr marL="0" indent="0">
              <a:buNone/>
            </a:pPr>
            <a:r>
              <a:rPr lang="en-US" dirty="0"/>
              <a:t>f=a  </a:t>
            </a:r>
            <a:br>
              <a:rPr lang="en-US" dirty="0"/>
            </a:br>
            <a:r>
              <a:rPr lang="en-US" dirty="0"/>
              <a:t>g=b  </a:t>
            </a:r>
            <a:br>
              <a:rPr lang="en-US" dirty="0"/>
            </a:br>
            <a:r>
              <a:rPr lang="en-US" dirty="0"/>
              <a:t>h=c  </a:t>
            </a:r>
            <a:br>
              <a:rPr lang="en-US" dirty="0"/>
            </a:br>
            <a:r>
              <a:rPr lang="en-US" dirty="0" err="1"/>
              <a:t>i</a:t>
            </a:r>
            <a:r>
              <a:rPr lang="en-US" dirty="0"/>
              <a:t>=d  </a:t>
            </a:r>
            <a:br>
              <a:rPr lang="en-US" dirty="0"/>
            </a:br>
            <a:r>
              <a:rPr lang="en-US" dirty="0"/>
              <a:t>j=e  </a:t>
            </a:r>
            <a:br>
              <a:rPr lang="en-US" dirty="0"/>
            </a:br>
            <a:r>
              <a:rPr lang="en-US" dirty="0"/>
              <a:t>k=f  </a:t>
            </a:r>
            <a:br>
              <a:rPr lang="en-US" dirty="0"/>
            </a:br>
            <a:r>
              <a:rPr lang="en-US" dirty="0"/>
              <a:t>l=g  </a:t>
            </a:r>
            <a:br>
              <a:rPr lang="en-US" dirty="0"/>
            </a:br>
            <a:r>
              <a:rPr lang="en-US" dirty="0"/>
              <a:t>m=h  </a:t>
            </a:r>
            <a:br>
              <a:rPr lang="en-US" dirty="0"/>
            </a:br>
            <a:r>
              <a:rPr lang="en-US" dirty="0"/>
              <a:t>n=</a:t>
            </a:r>
            <a:r>
              <a:rPr lang="en-US" dirty="0" err="1"/>
              <a:t>i</a:t>
            </a:r>
            <a:r>
              <a:rPr lang="en-US" dirty="0"/>
              <a:t> 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25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5261" y="647699"/>
            <a:ext cx="10018713" cy="31242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4. Now, we can perform trial decryption based on the cipher text file </a:t>
            </a:r>
            <a:r>
              <a:rPr lang="en-US" i="1" dirty="0"/>
              <a:t>demo1.txt</a:t>
            </a:r>
            <a:r>
              <a:rPr lang="en-US" dirty="0"/>
              <a:t> and mapping  </a:t>
            </a:r>
            <a:br>
              <a:rPr lang="en-US" dirty="0"/>
            </a:br>
            <a:r>
              <a:rPr lang="en-US" dirty="0"/>
              <a:t>file </a:t>
            </a:r>
            <a:r>
              <a:rPr lang="en-US" i="1" dirty="0"/>
              <a:t>map-demo1.txt</a:t>
            </a:r>
            <a:r>
              <a:rPr lang="en-US" dirty="0"/>
              <a:t> by using the given Java program: Translator.java   </a:t>
            </a:r>
          </a:p>
          <a:p>
            <a:pPr marL="0" indent="0">
              <a:buNone/>
            </a:pPr>
            <a:r>
              <a:rPr lang="en-US" b="1" dirty="0"/>
              <a:t>&gt; java</a:t>
            </a:r>
            <a:r>
              <a:rPr lang="en-US" dirty="0"/>
              <a:t> </a:t>
            </a:r>
            <a:r>
              <a:rPr lang="en-US" b="1" dirty="0"/>
              <a:t>Translator demo1.txt map_demo1.txt</a:t>
            </a:r>
            <a:r>
              <a:rPr lang="en-US" dirty="0"/>
              <a:t>  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087" y="3143248"/>
            <a:ext cx="7314124" cy="133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197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Demonstration of Caesar ciphers cryptanalysis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We encode 26 Caesar ciphers into 26 different mapping files.  They are named as </a:t>
            </a:r>
            <a:r>
              <a:rPr lang="en-US" i="1" dirty="0"/>
              <a:t>AA.txt</a:t>
            </a:r>
            <a:r>
              <a:rPr lang="en-US" dirty="0"/>
              <a:t>, </a:t>
            </a:r>
            <a:r>
              <a:rPr lang="en-US" i="1" dirty="0"/>
              <a:t>BB.txt</a:t>
            </a:r>
            <a:r>
              <a:rPr lang="en-US" dirty="0"/>
              <a:t>, …, </a:t>
            </a:r>
            <a:r>
              <a:rPr lang="en-US" i="1" dirty="0"/>
              <a:t>ZZ.txt</a:t>
            </a:r>
            <a:r>
              <a:rPr lang="en-US" dirty="0"/>
              <a:t>.  For example, the mapping file </a:t>
            </a:r>
            <a:r>
              <a:rPr lang="en-US" i="1" dirty="0"/>
              <a:t>AA.txt</a:t>
            </a:r>
            <a:r>
              <a:rPr lang="en-US" dirty="0"/>
              <a:t> encodes the Caesar cipher </a:t>
            </a:r>
            <a:r>
              <a:rPr lang="en-US" i="1" dirty="0"/>
              <a:t>c = (p+0) mod 26</a:t>
            </a:r>
            <a:r>
              <a:rPr lang="en-US" dirty="0"/>
              <a:t> while the mapping file </a:t>
            </a:r>
            <a:r>
              <a:rPr lang="en-US" i="1" dirty="0"/>
              <a:t>BB.txt</a:t>
            </a:r>
            <a:r>
              <a:rPr lang="en-US" dirty="0"/>
              <a:t> encodes the Caesar cipher </a:t>
            </a:r>
            <a:r>
              <a:rPr lang="en-US" i="1" dirty="0"/>
              <a:t>c = (p+1) mod 26</a:t>
            </a:r>
            <a:r>
              <a:rPr lang="en-US" dirty="0"/>
              <a:t>, etc.</a:t>
            </a:r>
          </a:p>
          <a:p>
            <a:r>
              <a:rPr lang="en-US" dirty="0"/>
              <a:t>We can use the program</a:t>
            </a:r>
            <a:r>
              <a:rPr lang="en-US" i="1" dirty="0"/>
              <a:t> </a:t>
            </a:r>
            <a:r>
              <a:rPr lang="en-US" i="1" dirty="0" err="1"/>
              <a:t>TryAllTranslator</a:t>
            </a:r>
            <a:r>
              <a:rPr lang="en-US" dirty="0"/>
              <a:t> to try all 26 Caesar ciphers. The first  </a:t>
            </a:r>
            <a:br>
              <a:rPr lang="en-US" dirty="0"/>
            </a:br>
            <a:r>
              <a:rPr lang="en-US" dirty="0"/>
              <a:t>command line parameter denotes the cipher text while the second parameter denotes the path  </a:t>
            </a:r>
            <a:br>
              <a:rPr lang="en-US" dirty="0"/>
            </a:br>
            <a:r>
              <a:rPr lang="en-US" dirty="0"/>
              <a:t>where to locate the 26 mapping files (it is ‘.’ for current directory).  The following figure  </a:t>
            </a:r>
            <a:br>
              <a:rPr lang="en-US" dirty="0"/>
            </a:br>
            <a:r>
              <a:rPr lang="en-US" dirty="0"/>
              <a:t>shows several trials run of the program.  </a:t>
            </a:r>
          </a:p>
          <a:p>
            <a:pPr marL="0" indent="0">
              <a:buNone/>
            </a:pPr>
            <a:r>
              <a:rPr lang="en-US" b="1" dirty="0"/>
              <a:t>&gt; java </a:t>
            </a:r>
            <a:r>
              <a:rPr lang="en-US" b="1" dirty="0" err="1"/>
              <a:t>TryAllTranslator</a:t>
            </a:r>
            <a:r>
              <a:rPr lang="en-US" b="1" dirty="0"/>
              <a:t> demo1.txt</a:t>
            </a:r>
            <a:r>
              <a:rPr lang="en-US" dirty="0"/>
              <a:t> </a:t>
            </a:r>
            <a:r>
              <a:rPr lang="en-US" b="1" dirty="0"/>
              <a:t>.</a:t>
            </a:r>
            <a:r>
              <a:rPr lang="en-US" dirty="0"/>
              <a:t>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25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8308" y="2724664"/>
            <a:ext cx="5232489" cy="36596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833" y="-4764"/>
            <a:ext cx="4562475" cy="5343525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414838" y="5584482"/>
            <a:ext cx="1713470" cy="889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Recovered </a:t>
            </a:r>
          </a:p>
          <a:p>
            <a:pPr algn="ctr"/>
            <a:r>
              <a:rPr lang="en-US" dirty="0"/>
              <a:t>Plaintext!</a:t>
            </a:r>
          </a:p>
        </p:txBody>
      </p:sp>
    </p:spTree>
    <p:extLst>
      <p:ext uri="{BB962C8B-B14F-4D97-AF65-F5344CB8AC3E}">
        <p14:creationId xmlns:p14="http://schemas.microsoft.com/office/powerpoint/2010/main" val="327038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Polyalphabetic Ciphers Cryptanalysis -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666999"/>
            <a:ext cx="10955340" cy="312420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1. Given the following cipher text input (</a:t>
            </a:r>
            <a:r>
              <a:rPr lang="en-US" i="1" dirty="0"/>
              <a:t>demo2.txt</a:t>
            </a:r>
            <a:r>
              <a:rPr lang="en-US" dirty="0"/>
              <a:t>):   </a:t>
            </a:r>
          </a:p>
          <a:p>
            <a:pPr marL="0" indent="0">
              <a:buNone/>
            </a:pPr>
            <a:r>
              <a:rPr lang="en-US" dirty="0"/>
              <a:t>ZHYME ZVELK OJUBW CEYIN CUSML RAVSR YARNH CEARI UJPGP VARDU QZCGR NNCAW JALUH  </a:t>
            </a:r>
            <a:br>
              <a:rPr lang="en-US" dirty="0"/>
            </a:br>
            <a:r>
              <a:rPr lang="en-US" dirty="0"/>
              <a:t>GJPJR YGEG</a:t>
            </a:r>
            <a:r>
              <a:rPr lang="en-US" b="1" dirty="0"/>
              <a:t>Q </a:t>
            </a:r>
            <a:r>
              <a:rPr lang="en-US" dirty="0"/>
              <a:t>FULUS QFFPV EYEDQ GOLKA LVOSJ TFRTR YEJZS RVNCI HYJNM ZDCRO DKHCR  </a:t>
            </a:r>
            <a:br>
              <a:rPr lang="en-US" dirty="0"/>
            </a:br>
            <a:r>
              <a:rPr lang="en-US" dirty="0"/>
              <a:t>MMLNR FFLFN QGOLK ALVOS JWMIK QKUBP SAYOJ RRQYI NRNYC YQZSY EDNCA LEILX RCHUG  </a:t>
            </a:r>
            <a:br>
              <a:rPr lang="en-US" dirty="0"/>
            </a:br>
            <a:r>
              <a:rPr lang="en-US" dirty="0"/>
              <a:t>IEBKO YTHGV VCKHC JEQGO LKALV OSJED WEAKS GJHYC LLFTY IGSVT FVPMZ NRZOL CYUZS  </a:t>
            </a:r>
            <a:br>
              <a:rPr lang="en-US" dirty="0"/>
            </a:br>
            <a:r>
              <a:rPr lang="en-US" dirty="0"/>
              <a:t>FKOQR YRYAR ZFGKI QKRSV IRCEY USKVT MKHCR MYQIL </a:t>
            </a:r>
            <a:r>
              <a:rPr lang="en-US" b="1" dirty="0"/>
              <a:t>X</a:t>
            </a:r>
            <a:r>
              <a:rPr lang="en-US" dirty="0"/>
              <a:t>RCRL GQARZ OLKHY KSNFN RRNCZ  </a:t>
            </a:r>
            <a:br>
              <a:rPr lang="en-US" dirty="0"/>
            </a:br>
            <a:r>
              <a:rPr lang="en-US" dirty="0"/>
              <a:t>TWUOC JNMKC MDEZP IRJEJ W  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9247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as1_tutorial</Template>
  <TotalTime>3</TotalTime>
  <Words>1447</Words>
  <Application>Microsoft Office PowerPoint</Application>
  <PresentationFormat>Widescreen</PresentationFormat>
  <Paragraphs>65</Paragraphs>
  <Slides>33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Corbel</vt:lpstr>
      <vt:lpstr>Times New Roman</vt:lpstr>
      <vt:lpstr>Parallax</vt:lpstr>
      <vt:lpstr>Image</vt:lpstr>
      <vt:lpstr>COMP7906A Introduction to Cyber Security</vt:lpstr>
      <vt:lpstr>List of tools (java programs) provided</vt:lpstr>
      <vt:lpstr>List of tools (java programs) provided</vt:lpstr>
      <vt:lpstr>Monoalphabetic Ciphers Cryptanalysis - Example</vt:lpstr>
      <vt:lpstr>PowerPoint Presentation</vt:lpstr>
      <vt:lpstr>PowerPoint Presentation</vt:lpstr>
      <vt:lpstr>Demonstration of Caesar ciphers cryptanalysis</vt:lpstr>
      <vt:lpstr>PowerPoint Presentation</vt:lpstr>
      <vt:lpstr>Polyalphabetic Ciphers Cryptanalysis -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 details</vt:lpstr>
      <vt:lpstr>DES</vt:lpstr>
      <vt:lpstr>Initial Permutation</vt:lpstr>
      <vt:lpstr>Round Function </vt:lpstr>
      <vt:lpstr>Expansion Permutation</vt:lpstr>
      <vt:lpstr>PowerPoint Presentation</vt:lpstr>
      <vt:lpstr>Substitution Choice (S-Box)</vt:lpstr>
      <vt:lpstr>PowerPoint Presentation</vt:lpstr>
      <vt:lpstr>Permutation (P-Box)</vt:lpstr>
      <vt:lpstr>Key Generation </vt:lpstr>
      <vt:lpstr>permutation Choice one (PC-1) </vt:lpstr>
      <vt:lpstr>PowerPoint Presentation</vt:lpstr>
      <vt:lpstr>permutation choice two (PC-2) </vt:lpstr>
      <vt:lpstr>Inverse Initial Permutation</vt:lpstr>
      <vt:lpstr>Reference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COMP7906A Introduction to Cyber Security</dc:title>
  <dc:creator>kpchow</dc:creator>
  <cp:lastModifiedBy>kpchow</cp:lastModifiedBy>
  <cp:revision>1</cp:revision>
  <dcterms:created xsi:type="dcterms:W3CDTF">2022-10-17T02:21:16Z</dcterms:created>
  <dcterms:modified xsi:type="dcterms:W3CDTF">2022-10-17T02:24:43Z</dcterms:modified>
</cp:coreProperties>
</file>